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hivo Black" charset="1" panose="020B0A03020202020B04"/>
      <p:regular r:id="rId16"/>
    </p:embeddedFont>
    <p:embeddedFont>
      <p:font typeface="Open Sans 1 Bold" charset="1" panose="020B0806030504020204"/>
      <p:regular r:id="rId17"/>
    </p:embeddedFont>
    <p:embeddedFont>
      <p:font typeface="Open Sans 2" charset="1" panose="020B0606030504020204"/>
      <p:regular r:id="rId18"/>
    </p:embeddedFont>
    <p:embeddedFont>
      <p:font typeface="Open Sans 2 Bold" charset="1" panose="020B08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sans.org/tools/lecmd/" TargetMode="External" Type="http://schemas.openxmlformats.org/officeDocument/2006/relationships/hyperlink"/><Relationship Id="rId3" Target="https://www.sans.org/tools/jlecmd/" TargetMode="External" Type="http://schemas.openxmlformats.org/officeDocument/2006/relationships/hyperlink"/><Relationship Id="rId4" Target="https://www.sans.org/tools/pecmd/" TargetMode="External" Type="http://schemas.openxmlformats.org/officeDocument/2006/relationships/hyperlink"/><Relationship Id="rId5" Target="https://www.sans.org/tools/sbecmd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JohnBadels/NSSECU3_WFP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534645" cy="142573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534645" cy="1425738"/>
            </a:xfrm>
            <a:custGeom>
              <a:avLst/>
              <a:gdLst/>
              <a:ahLst/>
              <a:cxnLst/>
              <a:rect r="r" b="b" t="t" l="l"/>
              <a:pathLst>
                <a:path h="1425738" w="2534645">
                  <a:moveTo>
                    <a:pt x="2534645" y="0"/>
                  </a:moveTo>
                  <a:lnTo>
                    <a:pt x="0" y="0"/>
                  </a:lnTo>
                  <a:lnTo>
                    <a:pt x="0" y="1425738"/>
                  </a:lnTo>
                  <a:lnTo>
                    <a:pt x="2534645" y="1425738"/>
                  </a:lnTo>
                  <a:close/>
                </a:path>
              </a:pathLst>
            </a:custGeom>
            <a:blipFill>
              <a:blip r:embed="rId2"/>
              <a:stretch>
                <a:fillRect l="-17912" t="0" r="-17912" b="-202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547192"/>
            <a:ext cx="13348478" cy="4796064"/>
            <a:chOff x="0" y="0"/>
            <a:chExt cx="1440001" cy="5173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0001" cy="517388"/>
            </a:xfrm>
            <a:custGeom>
              <a:avLst/>
              <a:gdLst/>
              <a:ahLst/>
              <a:cxnLst/>
              <a:rect r="r" b="b" t="t" l="l"/>
              <a:pathLst>
                <a:path h="517388" w="1440001">
                  <a:moveTo>
                    <a:pt x="20879" y="0"/>
                  </a:moveTo>
                  <a:lnTo>
                    <a:pt x="1419121" y="0"/>
                  </a:lnTo>
                  <a:cubicBezTo>
                    <a:pt x="1424659" y="0"/>
                    <a:pt x="1429970" y="2200"/>
                    <a:pt x="1433885" y="6115"/>
                  </a:cubicBezTo>
                  <a:cubicBezTo>
                    <a:pt x="1437801" y="10031"/>
                    <a:pt x="1440001" y="15342"/>
                    <a:pt x="1440001" y="20879"/>
                  </a:cubicBezTo>
                  <a:lnTo>
                    <a:pt x="1440001" y="496508"/>
                  </a:lnTo>
                  <a:cubicBezTo>
                    <a:pt x="1440001" y="508040"/>
                    <a:pt x="1430653" y="517388"/>
                    <a:pt x="1419121" y="517388"/>
                  </a:cubicBezTo>
                  <a:lnTo>
                    <a:pt x="20879" y="517388"/>
                  </a:lnTo>
                  <a:cubicBezTo>
                    <a:pt x="9348" y="517388"/>
                    <a:pt x="0" y="508040"/>
                    <a:pt x="0" y="496508"/>
                  </a:cubicBezTo>
                  <a:lnTo>
                    <a:pt x="0" y="20879"/>
                  </a:lnTo>
                  <a:cubicBezTo>
                    <a:pt x="0" y="9348"/>
                    <a:pt x="9348" y="0"/>
                    <a:pt x="208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440001" cy="498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44137" y="3688810"/>
            <a:ext cx="9805443" cy="136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6"/>
              </a:lnSpc>
            </a:pPr>
            <a:r>
              <a:rPr lang="en-US" sz="5164" spc="10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4-IN-1 SHELL ITEMS PARSER TOOL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4137" y="5741531"/>
            <a:ext cx="1093645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 spc="179">
                <a:solidFill>
                  <a:srgbClr val="CC894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WINDOWS FORENSICS PRACTICAL (WFP)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4137" y="8751858"/>
            <a:ext cx="3572847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9"/>
              </a:lnSpc>
              <a:spcBef>
                <a:spcPct val="0"/>
              </a:spcBef>
            </a:pPr>
            <a:r>
              <a:rPr lang="en-US" sz="2299" spc="45">
                <a:solidFill>
                  <a:srgbClr val="DAEFF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Group # 17 - Malia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443330" y="8652977"/>
            <a:ext cx="1815970" cy="605323"/>
            <a:chOff x="0" y="0"/>
            <a:chExt cx="2421294" cy="80709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14196" cy="807098"/>
              <a:chOff x="0" y="0"/>
              <a:chExt cx="812800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77800" y="19050"/>
                <a:ext cx="5588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614196" y="0"/>
              <a:ext cx="807098" cy="807098"/>
              <a:chOff x="0" y="0"/>
              <a:chExt cx="406400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94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77800" y="19050"/>
                <a:ext cx="1524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534645" cy="142573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534645" cy="1425738"/>
            </a:xfrm>
            <a:custGeom>
              <a:avLst/>
              <a:gdLst/>
              <a:ahLst/>
              <a:cxnLst/>
              <a:rect r="r" b="b" t="t" l="l"/>
              <a:pathLst>
                <a:path h="1425738" w="2534645">
                  <a:moveTo>
                    <a:pt x="2534645" y="0"/>
                  </a:moveTo>
                  <a:lnTo>
                    <a:pt x="0" y="0"/>
                  </a:lnTo>
                  <a:lnTo>
                    <a:pt x="0" y="1425738"/>
                  </a:lnTo>
                  <a:lnTo>
                    <a:pt x="2534645" y="1425738"/>
                  </a:lnTo>
                  <a:close/>
                </a:path>
              </a:pathLst>
            </a:custGeom>
            <a:blipFill>
              <a:blip r:embed="rId2"/>
              <a:stretch>
                <a:fillRect l="-17912" t="0" r="-17912" b="-202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547192"/>
            <a:ext cx="13348478" cy="4796064"/>
            <a:chOff x="0" y="0"/>
            <a:chExt cx="1440001" cy="5173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0001" cy="517388"/>
            </a:xfrm>
            <a:custGeom>
              <a:avLst/>
              <a:gdLst/>
              <a:ahLst/>
              <a:cxnLst/>
              <a:rect r="r" b="b" t="t" l="l"/>
              <a:pathLst>
                <a:path h="517388" w="1440001">
                  <a:moveTo>
                    <a:pt x="20879" y="0"/>
                  </a:moveTo>
                  <a:lnTo>
                    <a:pt x="1419121" y="0"/>
                  </a:lnTo>
                  <a:cubicBezTo>
                    <a:pt x="1424659" y="0"/>
                    <a:pt x="1429970" y="2200"/>
                    <a:pt x="1433885" y="6115"/>
                  </a:cubicBezTo>
                  <a:cubicBezTo>
                    <a:pt x="1437801" y="10031"/>
                    <a:pt x="1440001" y="15342"/>
                    <a:pt x="1440001" y="20879"/>
                  </a:cubicBezTo>
                  <a:lnTo>
                    <a:pt x="1440001" y="496508"/>
                  </a:lnTo>
                  <a:cubicBezTo>
                    <a:pt x="1440001" y="508040"/>
                    <a:pt x="1430653" y="517388"/>
                    <a:pt x="1419121" y="517388"/>
                  </a:cubicBezTo>
                  <a:lnTo>
                    <a:pt x="20879" y="517388"/>
                  </a:lnTo>
                  <a:cubicBezTo>
                    <a:pt x="9348" y="517388"/>
                    <a:pt x="0" y="508040"/>
                    <a:pt x="0" y="496508"/>
                  </a:cubicBezTo>
                  <a:lnTo>
                    <a:pt x="0" y="20879"/>
                  </a:lnTo>
                  <a:cubicBezTo>
                    <a:pt x="0" y="9348"/>
                    <a:pt x="9348" y="0"/>
                    <a:pt x="208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1440001" cy="498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44137" y="3688810"/>
            <a:ext cx="9805443" cy="136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6"/>
              </a:lnSpc>
            </a:pPr>
            <a:r>
              <a:rPr lang="en-US" sz="5164" spc="10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4-IN-1 SHELL ITEMS PARSER TOOL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4137" y="5741531"/>
            <a:ext cx="1093645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 spc="179">
                <a:solidFill>
                  <a:srgbClr val="CC894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WINDOWS FORENSICS PRACTICAL (WFP)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4137" y="8751858"/>
            <a:ext cx="3572847" cy="324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9"/>
              </a:lnSpc>
              <a:spcBef>
                <a:spcPct val="0"/>
              </a:spcBef>
            </a:pPr>
            <a:r>
              <a:rPr lang="en-US" sz="2299" spc="45">
                <a:solidFill>
                  <a:srgbClr val="DAEFF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Group # 17 - Malia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443330" y="8652977"/>
            <a:ext cx="1815970" cy="605323"/>
            <a:chOff x="0" y="0"/>
            <a:chExt cx="2421294" cy="80709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14196" cy="807098"/>
              <a:chOff x="0" y="0"/>
              <a:chExt cx="812800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77800" y="19050"/>
                <a:ext cx="5588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614196" y="0"/>
              <a:ext cx="807098" cy="807098"/>
              <a:chOff x="0" y="0"/>
              <a:chExt cx="406400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94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77800" y="19050"/>
                <a:ext cx="1524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67493"/>
            <a:ext cx="15087600" cy="59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Explain the functionality and components of the 4-in-1 Shell Items Parser Tool.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Highlight the advantages of this tool over existing shell item parsers.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D</a:t>
            </a: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emonstrate the tool's efficiency and versatility in forensic analysis.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16030" y="416411"/>
            <a:ext cx="14579082" cy="2720003"/>
            <a:chOff x="0" y="0"/>
            <a:chExt cx="1572755" cy="2934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72755" cy="293427"/>
            </a:xfrm>
            <a:custGeom>
              <a:avLst/>
              <a:gdLst/>
              <a:ahLst/>
              <a:cxnLst/>
              <a:rect r="r" b="b" t="t" l="l"/>
              <a:pathLst>
                <a:path h="293427" w="1572755">
                  <a:moveTo>
                    <a:pt x="19117" y="0"/>
                  </a:moveTo>
                  <a:lnTo>
                    <a:pt x="1553638" y="0"/>
                  </a:lnTo>
                  <a:cubicBezTo>
                    <a:pt x="1558709" y="0"/>
                    <a:pt x="1563571" y="2014"/>
                    <a:pt x="1567156" y="5599"/>
                  </a:cubicBezTo>
                  <a:cubicBezTo>
                    <a:pt x="1570741" y="9184"/>
                    <a:pt x="1572755" y="14047"/>
                    <a:pt x="1572755" y="19117"/>
                  </a:cubicBezTo>
                  <a:lnTo>
                    <a:pt x="1572755" y="274310"/>
                  </a:lnTo>
                  <a:cubicBezTo>
                    <a:pt x="1572755" y="284868"/>
                    <a:pt x="1564196" y="293427"/>
                    <a:pt x="1553638" y="293427"/>
                  </a:cubicBezTo>
                  <a:lnTo>
                    <a:pt x="19117" y="293427"/>
                  </a:lnTo>
                  <a:cubicBezTo>
                    <a:pt x="8559" y="293427"/>
                    <a:pt x="0" y="284868"/>
                    <a:pt x="0" y="274310"/>
                  </a:cubicBezTo>
                  <a:lnTo>
                    <a:pt x="0" y="19117"/>
                  </a:lnTo>
                  <a:cubicBezTo>
                    <a:pt x="0" y="8559"/>
                    <a:pt x="8559" y="0"/>
                    <a:pt x="19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572755" cy="274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96328"/>
            <a:ext cx="1374780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030" y="416411"/>
            <a:ext cx="14579082" cy="2720003"/>
            <a:chOff x="0" y="0"/>
            <a:chExt cx="1572755" cy="2934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2755" cy="293427"/>
            </a:xfrm>
            <a:custGeom>
              <a:avLst/>
              <a:gdLst/>
              <a:ahLst/>
              <a:cxnLst/>
              <a:rect r="r" b="b" t="t" l="l"/>
              <a:pathLst>
                <a:path h="293427" w="1572755">
                  <a:moveTo>
                    <a:pt x="19117" y="0"/>
                  </a:moveTo>
                  <a:lnTo>
                    <a:pt x="1553638" y="0"/>
                  </a:lnTo>
                  <a:cubicBezTo>
                    <a:pt x="1558709" y="0"/>
                    <a:pt x="1563571" y="2014"/>
                    <a:pt x="1567156" y="5599"/>
                  </a:cubicBezTo>
                  <a:cubicBezTo>
                    <a:pt x="1570741" y="9184"/>
                    <a:pt x="1572755" y="14047"/>
                    <a:pt x="1572755" y="19117"/>
                  </a:cubicBezTo>
                  <a:lnTo>
                    <a:pt x="1572755" y="274310"/>
                  </a:lnTo>
                  <a:cubicBezTo>
                    <a:pt x="1572755" y="284868"/>
                    <a:pt x="1564196" y="293427"/>
                    <a:pt x="1553638" y="293427"/>
                  </a:cubicBezTo>
                  <a:lnTo>
                    <a:pt x="19117" y="293427"/>
                  </a:lnTo>
                  <a:cubicBezTo>
                    <a:pt x="8559" y="293427"/>
                    <a:pt x="0" y="284868"/>
                    <a:pt x="0" y="274310"/>
                  </a:cubicBezTo>
                  <a:lnTo>
                    <a:pt x="0" y="19117"/>
                  </a:lnTo>
                  <a:cubicBezTo>
                    <a:pt x="0" y="8559"/>
                    <a:pt x="8559" y="0"/>
                    <a:pt x="19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72755" cy="274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6328"/>
            <a:ext cx="1374780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4-in-1 Shell Items Parser Tool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351315" y="8815845"/>
            <a:ext cx="1210647" cy="605323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561962" y="8815845"/>
            <a:ext cx="605323" cy="605323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367493"/>
            <a:ext cx="15087600" cy="59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a Python-based tool designed to parse and collect various types of Shell Items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provides both offline and live analysis capabilities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enhances the efficiency and effectiveness of forensic investigations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030" y="416411"/>
            <a:ext cx="14579082" cy="2720003"/>
            <a:chOff x="0" y="0"/>
            <a:chExt cx="1572755" cy="2934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2755" cy="293427"/>
            </a:xfrm>
            <a:custGeom>
              <a:avLst/>
              <a:gdLst/>
              <a:ahLst/>
              <a:cxnLst/>
              <a:rect r="r" b="b" t="t" l="l"/>
              <a:pathLst>
                <a:path h="293427" w="1572755">
                  <a:moveTo>
                    <a:pt x="19117" y="0"/>
                  </a:moveTo>
                  <a:lnTo>
                    <a:pt x="1553638" y="0"/>
                  </a:lnTo>
                  <a:cubicBezTo>
                    <a:pt x="1558709" y="0"/>
                    <a:pt x="1563571" y="2014"/>
                    <a:pt x="1567156" y="5599"/>
                  </a:cubicBezTo>
                  <a:cubicBezTo>
                    <a:pt x="1570741" y="9184"/>
                    <a:pt x="1572755" y="14047"/>
                    <a:pt x="1572755" y="19117"/>
                  </a:cubicBezTo>
                  <a:lnTo>
                    <a:pt x="1572755" y="274310"/>
                  </a:lnTo>
                  <a:cubicBezTo>
                    <a:pt x="1572755" y="284868"/>
                    <a:pt x="1564196" y="293427"/>
                    <a:pt x="1553638" y="293427"/>
                  </a:cubicBezTo>
                  <a:lnTo>
                    <a:pt x="19117" y="293427"/>
                  </a:lnTo>
                  <a:cubicBezTo>
                    <a:pt x="8559" y="293427"/>
                    <a:pt x="0" y="284868"/>
                    <a:pt x="0" y="274310"/>
                  </a:cubicBezTo>
                  <a:lnTo>
                    <a:pt x="0" y="19117"/>
                  </a:lnTo>
                  <a:cubicBezTo>
                    <a:pt x="0" y="8559"/>
                    <a:pt x="8559" y="0"/>
                    <a:pt x="19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72755" cy="274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6328"/>
            <a:ext cx="1374780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How is it better?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351315" y="8815845"/>
            <a:ext cx="1210647" cy="605323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561962" y="8815845"/>
            <a:ext cx="605323" cy="605323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367493"/>
            <a:ext cx="15087600" cy="492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Comprehensive Coverage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Efficiency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User-Friendly Interface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Versatility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Enhanced Analysis Capabilities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030" y="416411"/>
            <a:ext cx="14579082" cy="2720003"/>
            <a:chOff x="0" y="0"/>
            <a:chExt cx="1572755" cy="2934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2755" cy="293427"/>
            </a:xfrm>
            <a:custGeom>
              <a:avLst/>
              <a:gdLst/>
              <a:ahLst/>
              <a:cxnLst/>
              <a:rect r="r" b="b" t="t" l="l"/>
              <a:pathLst>
                <a:path h="293427" w="1572755">
                  <a:moveTo>
                    <a:pt x="19117" y="0"/>
                  </a:moveTo>
                  <a:lnTo>
                    <a:pt x="1553638" y="0"/>
                  </a:lnTo>
                  <a:cubicBezTo>
                    <a:pt x="1558709" y="0"/>
                    <a:pt x="1563571" y="2014"/>
                    <a:pt x="1567156" y="5599"/>
                  </a:cubicBezTo>
                  <a:cubicBezTo>
                    <a:pt x="1570741" y="9184"/>
                    <a:pt x="1572755" y="14047"/>
                    <a:pt x="1572755" y="19117"/>
                  </a:cubicBezTo>
                  <a:lnTo>
                    <a:pt x="1572755" y="274310"/>
                  </a:lnTo>
                  <a:cubicBezTo>
                    <a:pt x="1572755" y="284868"/>
                    <a:pt x="1564196" y="293427"/>
                    <a:pt x="1553638" y="293427"/>
                  </a:cubicBezTo>
                  <a:lnTo>
                    <a:pt x="19117" y="293427"/>
                  </a:lnTo>
                  <a:cubicBezTo>
                    <a:pt x="8559" y="293427"/>
                    <a:pt x="0" y="284868"/>
                    <a:pt x="0" y="274310"/>
                  </a:cubicBezTo>
                  <a:lnTo>
                    <a:pt x="0" y="19117"/>
                  </a:lnTo>
                  <a:cubicBezTo>
                    <a:pt x="0" y="8559"/>
                    <a:pt x="8559" y="0"/>
                    <a:pt x="19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72755" cy="274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6328"/>
            <a:ext cx="1374780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Prebuilt Tools Used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351315" y="8815845"/>
            <a:ext cx="1210647" cy="605323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561962" y="8815845"/>
            <a:ext cx="605323" cy="605323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367493"/>
            <a:ext cx="15087600" cy="59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EZ Tools</a:t>
            </a:r>
          </a:p>
          <a:p>
            <a:pPr algn="l" marL="2418081" indent="-806027" lvl="2">
              <a:lnSpc>
                <a:spcPts val="7840"/>
              </a:lnSpc>
              <a:buFont typeface="Arial"/>
              <a:buChar char="⚬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  <a:hlinkClick r:id="rId2" tooltip="https://www.sans.org/tools/lecmd/"/>
              </a:rPr>
              <a:t>LECmd.exe</a:t>
            </a: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 (Shortcut Parser)</a:t>
            </a:r>
          </a:p>
          <a:p>
            <a:pPr algn="l" marL="2418081" indent="-806027" lvl="2">
              <a:lnSpc>
                <a:spcPts val="7840"/>
              </a:lnSpc>
              <a:buFont typeface="Arial"/>
              <a:buChar char="⚬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  <a:hlinkClick r:id="rId3" tooltip="https://www.sans.org/tools/jlecmd/"/>
              </a:rPr>
              <a:t>JLECmd.exe</a:t>
            </a: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 (Jump List Parser)</a:t>
            </a:r>
          </a:p>
          <a:p>
            <a:pPr algn="l" marL="2418081" indent="-806027" lvl="2">
              <a:lnSpc>
                <a:spcPts val="7840"/>
              </a:lnSpc>
              <a:buFont typeface="Arial"/>
              <a:buChar char="⚬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  <a:hlinkClick r:id="rId4" tooltip="https://www.sans.org/tools/pecmd/"/>
              </a:rPr>
              <a:t>PECmd.exe</a:t>
            </a: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 (Prefetch Parser)</a:t>
            </a:r>
          </a:p>
          <a:p>
            <a:pPr algn="l" marL="2418081" indent="-806027" lvl="2">
              <a:lnSpc>
                <a:spcPts val="7840"/>
              </a:lnSpc>
              <a:buFont typeface="Arial"/>
              <a:buChar char="⚬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  <a:hlinkClick r:id="rId5" tooltip="https://www.sans.org/tools/sbecmd/"/>
              </a:rPr>
              <a:t>SBECmd.exe</a:t>
            </a: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 (Shellbags Parser)</a:t>
            </a:r>
          </a:p>
          <a:p>
            <a:pPr algn="l">
              <a:lnSpc>
                <a:spcPts val="78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030" y="416411"/>
            <a:ext cx="14579082" cy="2720003"/>
            <a:chOff x="0" y="0"/>
            <a:chExt cx="1572755" cy="2934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2755" cy="293427"/>
            </a:xfrm>
            <a:custGeom>
              <a:avLst/>
              <a:gdLst/>
              <a:ahLst/>
              <a:cxnLst/>
              <a:rect r="r" b="b" t="t" l="l"/>
              <a:pathLst>
                <a:path h="293427" w="1572755">
                  <a:moveTo>
                    <a:pt x="19117" y="0"/>
                  </a:moveTo>
                  <a:lnTo>
                    <a:pt x="1553638" y="0"/>
                  </a:lnTo>
                  <a:cubicBezTo>
                    <a:pt x="1558709" y="0"/>
                    <a:pt x="1563571" y="2014"/>
                    <a:pt x="1567156" y="5599"/>
                  </a:cubicBezTo>
                  <a:cubicBezTo>
                    <a:pt x="1570741" y="9184"/>
                    <a:pt x="1572755" y="14047"/>
                    <a:pt x="1572755" y="19117"/>
                  </a:cubicBezTo>
                  <a:lnTo>
                    <a:pt x="1572755" y="274310"/>
                  </a:lnTo>
                  <a:cubicBezTo>
                    <a:pt x="1572755" y="284868"/>
                    <a:pt x="1564196" y="293427"/>
                    <a:pt x="1553638" y="293427"/>
                  </a:cubicBezTo>
                  <a:lnTo>
                    <a:pt x="19117" y="293427"/>
                  </a:lnTo>
                  <a:cubicBezTo>
                    <a:pt x="8559" y="293427"/>
                    <a:pt x="0" y="284868"/>
                    <a:pt x="0" y="274310"/>
                  </a:cubicBezTo>
                  <a:lnTo>
                    <a:pt x="0" y="19117"/>
                  </a:lnTo>
                  <a:cubicBezTo>
                    <a:pt x="0" y="8559"/>
                    <a:pt x="8559" y="0"/>
                    <a:pt x="19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72755" cy="274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6328"/>
            <a:ext cx="1374780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How does it work?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351315" y="8815845"/>
            <a:ext cx="1210647" cy="605323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561962" y="8815845"/>
            <a:ext cx="605323" cy="605323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367493"/>
            <a:ext cx="15087600" cy="59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Integration of Prebuilt Tools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Live vs. Offline Analysis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File Listing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Parsing Process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Data Conversion</a:t>
            </a:r>
          </a:p>
          <a:p>
            <a:pPr algn="l">
              <a:lnSpc>
                <a:spcPts val="78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08607"/>
            <a:ext cx="16230600" cy="5469786"/>
            <a:chOff x="0" y="0"/>
            <a:chExt cx="1750917" cy="590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0917" cy="590067"/>
            </a:xfrm>
            <a:custGeom>
              <a:avLst/>
              <a:gdLst/>
              <a:ahLst/>
              <a:cxnLst/>
              <a:rect r="r" b="b" t="t" l="l"/>
              <a:pathLst>
                <a:path h="590067" w="1750917">
                  <a:moveTo>
                    <a:pt x="17172" y="0"/>
                  </a:moveTo>
                  <a:lnTo>
                    <a:pt x="1733745" y="0"/>
                  </a:lnTo>
                  <a:cubicBezTo>
                    <a:pt x="1738300" y="0"/>
                    <a:pt x="1742667" y="1809"/>
                    <a:pt x="1745888" y="5030"/>
                  </a:cubicBezTo>
                  <a:cubicBezTo>
                    <a:pt x="1749108" y="8250"/>
                    <a:pt x="1750917" y="12618"/>
                    <a:pt x="1750917" y="17172"/>
                  </a:cubicBezTo>
                  <a:lnTo>
                    <a:pt x="1750917" y="572895"/>
                  </a:lnTo>
                  <a:cubicBezTo>
                    <a:pt x="1750917" y="582379"/>
                    <a:pt x="1743229" y="590067"/>
                    <a:pt x="1733745" y="590067"/>
                  </a:cubicBezTo>
                  <a:lnTo>
                    <a:pt x="17172" y="590067"/>
                  </a:lnTo>
                  <a:cubicBezTo>
                    <a:pt x="7688" y="590067"/>
                    <a:pt x="0" y="582379"/>
                    <a:pt x="0" y="572895"/>
                  </a:cubicBezTo>
                  <a:lnTo>
                    <a:pt x="0" y="17172"/>
                  </a:lnTo>
                  <a:cubicBezTo>
                    <a:pt x="0" y="7688"/>
                    <a:pt x="7688" y="0"/>
                    <a:pt x="171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9FC4">
                    <a:alpha val="81000"/>
                  </a:srgbClr>
                </a:gs>
                <a:gs pos="100000">
                  <a:srgbClr val="1D1E50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750917" cy="571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74253" y="3771450"/>
            <a:ext cx="2540259" cy="2540259"/>
          </a:xfrm>
          <a:custGeom>
            <a:avLst/>
            <a:gdLst/>
            <a:ahLst/>
            <a:cxnLst/>
            <a:rect r="r" b="b" t="t" l="l"/>
            <a:pathLst>
              <a:path h="2540259" w="2540259">
                <a:moveTo>
                  <a:pt x="0" y="0"/>
                </a:moveTo>
                <a:lnTo>
                  <a:pt x="2540259" y="0"/>
                </a:lnTo>
                <a:lnTo>
                  <a:pt x="2540259" y="2540259"/>
                </a:lnTo>
                <a:lnTo>
                  <a:pt x="0" y="25402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443330" y="1028700"/>
            <a:ext cx="1815970" cy="605323"/>
            <a:chOff x="0" y="0"/>
            <a:chExt cx="2421294" cy="80709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614196" cy="807098"/>
              <a:chOff x="0" y="0"/>
              <a:chExt cx="812800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77800" y="19050"/>
                <a:ext cx="5588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614196" y="0"/>
              <a:ext cx="807098" cy="807098"/>
              <a:chOff x="0" y="0"/>
              <a:chExt cx="406400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94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77800" y="19050"/>
                <a:ext cx="152400" cy="387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89"/>
                  </a:lnSpc>
                </a:pPr>
              </a:p>
            </p:txBody>
          </p:sp>
        </p:grpSp>
      </p:grpSp>
      <p:sp>
        <p:nvSpPr>
          <p:cNvPr name="TextBox 14" id="14"/>
          <p:cNvSpPr txBox="true"/>
          <p:nvPr/>
        </p:nvSpPr>
        <p:spPr>
          <a:xfrm rot="0">
            <a:off x="4938345" y="4463415"/>
            <a:ext cx="1141297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Live Tool Demonstration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030" y="416411"/>
            <a:ext cx="14579082" cy="2720003"/>
            <a:chOff x="0" y="0"/>
            <a:chExt cx="1572755" cy="2934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2755" cy="293427"/>
            </a:xfrm>
            <a:custGeom>
              <a:avLst/>
              <a:gdLst/>
              <a:ahLst/>
              <a:cxnLst/>
              <a:rect r="r" b="b" t="t" l="l"/>
              <a:pathLst>
                <a:path h="293427" w="1572755">
                  <a:moveTo>
                    <a:pt x="19117" y="0"/>
                  </a:moveTo>
                  <a:lnTo>
                    <a:pt x="1553638" y="0"/>
                  </a:lnTo>
                  <a:cubicBezTo>
                    <a:pt x="1558709" y="0"/>
                    <a:pt x="1563571" y="2014"/>
                    <a:pt x="1567156" y="5599"/>
                  </a:cubicBezTo>
                  <a:cubicBezTo>
                    <a:pt x="1570741" y="9184"/>
                    <a:pt x="1572755" y="14047"/>
                    <a:pt x="1572755" y="19117"/>
                  </a:cubicBezTo>
                  <a:lnTo>
                    <a:pt x="1572755" y="274310"/>
                  </a:lnTo>
                  <a:cubicBezTo>
                    <a:pt x="1572755" y="284868"/>
                    <a:pt x="1564196" y="293427"/>
                    <a:pt x="1553638" y="293427"/>
                  </a:cubicBezTo>
                  <a:lnTo>
                    <a:pt x="19117" y="293427"/>
                  </a:lnTo>
                  <a:cubicBezTo>
                    <a:pt x="8559" y="293427"/>
                    <a:pt x="0" y="284868"/>
                    <a:pt x="0" y="274310"/>
                  </a:cubicBezTo>
                  <a:lnTo>
                    <a:pt x="0" y="19117"/>
                  </a:lnTo>
                  <a:cubicBezTo>
                    <a:pt x="0" y="8559"/>
                    <a:pt x="8559" y="0"/>
                    <a:pt x="19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72755" cy="274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6328"/>
            <a:ext cx="1374780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351315" y="8815845"/>
            <a:ext cx="1210647" cy="605323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561962" y="8815845"/>
            <a:ext cx="605323" cy="605323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367493"/>
            <a:ext cx="15087600" cy="59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successfully developed a comprehensive Python-based shell parser tool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e</a:t>
            </a: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nhances forensic analysis</a:t>
            </a:r>
          </a:p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</a:rPr>
              <a:t>improves efficiency, versatility, and usability</a:t>
            </a:r>
          </a:p>
          <a:p>
            <a:pPr algn="l">
              <a:lnSpc>
                <a:spcPts val="78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4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030" y="416411"/>
            <a:ext cx="14579082" cy="2720003"/>
            <a:chOff x="0" y="0"/>
            <a:chExt cx="1572755" cy="2934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2755" cy="293427"/>
            </a:xfrm>
            <a:custGeom>
              <a:avLst/>
              <a:gdLst/>
              <a:ahLst/>
              <a:cxnLst/>
              <a:rect r="r" b="b" t="t" l="l"/>
              <a:pathLst>
                <a:path h="293427" w="1572755">
                  <a:moveTo>
                    <a:pt x="19117" y="0"/>
                  </a:moveTo>
                  <a:lnTo>
                    <a:pt x="1553638" y="0"/>
                  </a:lnTo>
                  <a:cubicBezTo>
                    <a:pt x="1558709" y="0"/>
                    <a:pt x="1563571" y="2014"/>
                    <a:pt x="1567156" y="5599"/>
                  </a:cubicBezTo>
                  <a:cubicBezTo>
                    <a:pt x="1570741" y="9184"/>
                    <a:pt x="1572755" y="14047"/>
                    <a:pt x="1572755" y="19117"/>
                  </a:cubicBezTo>
                  <a:lnTo>
                    <a:pt x="1572755" y="274310"/>
                  </a:lnTo>
                  <a:cubicBezTo>
                    <a:pt x="1572755" y="284868"/>
                    <a:pt x="1564196" y="293427"/>
                    <a:pt x="1553638" y="293427"/>
                  </a:cubicBezTo>
                  <a:lnTo>
                    <a:pt x="19117" y="293427"/>
                  </a:lnTo>
                  <a:cubicBezTo>
                    <a:pt x="8559" y="293427"/>
                    <a:pt x="0" y="284868"/>
                    <a:pt x="0" y="274310"/>
                  </a:cubicBezTo>
                  <a:lnTo>
                    <a:pt x="0" y="19117"/>
                  </a:lnTo>
                  <a:cubicBezTo>
                    <a:pt x="0" y="8559"/>
                    <a:pt x="8559" y="0"/>
                    <a:pt x="191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D1E50">
                    <a:alpha val="81000"/>
                  </a:srgbClr>
                </a:gs>
                <a:gs pos="100000">
                  <a:srgbClr val="3C9FC4">
                    <a:alpha val="81000"/>
                  </a:srgbClr>
                </a:gs>
              </a:gsLst>
              <a:lin ang="0"/>
            </a:gra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72755" cy="274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6328"/>
            <a:ext cx="1374780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Appendix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351315" y="8815845"/>
            <a:ext cx="1210647" cy="605323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5B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19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561962" y="8815845"/>
            <a:ext cx="605323" cy="605323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894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367493"/>
            <a:ext cx="1508760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 u="sng">
                <a:solidFill>
                  <a:srgbClr val="1E1D22"/>
                </a:solidFill>
                <a:latin typeface="Open Sans 2"/>
                <a:ea typeface="Open Sans 2"/>
                <a:cs typeface="Open Sans 2"/>
                <a:sym typeface="Open Sans 2"/>
                <a:hlinkClick r:id="rId2" tooltip="https://github.com/JohnBadels/NSSECU3_WFP"/>
              </a:rPr>
              <a:t>Github repository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DAGKvncjsFM</dc:identifier>
  <dcterms:modified xsi:type="dcterms:W3CDTF">2011-08-01T06:04:30Z</dcterms:modified>
  <cp:revision>1</cp:revision>
  <dc:title>Windows Forensics Practical (WFP)</dc:title>
</cp:coreProperties>
</file>